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63" r:id="rId4"/>
    <p:sldId id="257" r:id="rId5"/>
    <p:sldId id="260" r:id="rId6"/>
    <p:sldId id="264" r:id="rId7"/>
    <p:sldId id="258" r:id="rId8"/>
    <p:sldId id="261" r:id="rId9"/>
    <p:sldId id="262" r:id="rId10"/>
    <p:sldId id="265" r:id="rId11"/>
  </p:sldIdLst>
  <p:sldSz cx="12192000" cy="6858000"/>
  <p:notesSz cx="6858000" cy="9144000"/>
  <p:embeddedFontLst>
    <p:embeddedFont>
      <p:font typeface="Ninja Naruto" panose="02000000000000000000" pitchFamily="2" charset="0"/>
      <p:regular r:id="rId12"/>
    </p:embeddedFont>
    <p:embeddedFont>
      <p:font typeface="Cordia New" panose="020B0304020202020204" pitchFamily="34" charset="-34"/>
      <p:regular r:id="rId13"/>
      <p:bold r:id="rId14"/>
      <p:italic r:id="rId15"/>
      <p:boldItalic r:id="rId16"/>
    </p:embeddedFont>
    <p:embeddedFont>
      <p:font typeface="AC Espressa" panose="02000000000000000000" pitchFamily="2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P Aftershock" panose="02000000000000000000" pitchFamily="2" charset="0"/>
      <p:regular r:id="rId22"/>
    </p:embeddedFont>
    <p:embeddedFont>
      <p:font typeface="Fontcraft" panose="02000506000000020004" pitchFamily="2" charset="0"/>
      <p:regular r:id="rId23"/>
    </p:embeddedFont>
    <p:embeddedFont>
      <p:font typeface="WP DOMINO novel" panose="02000506000000020004" pitchFamily="2" charset="-34"/>
      <p:regular r:id="rId24"/>
      <p:bold r:id="rId25"/>
      <p:boldItalic r:id="rId26"/>
    </p:embeddedFont>
    <p:embeddedFont>
      <p:font typeface="Angsana New" panose="02020603050405020304" pitchFamily="18" charset="-34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A22"/>
    <a:srgbClr val="00FF00"/>
    <a:srgbClr val="FF0066"/>
    <a:srgbClr val="171E27"/>
    <a:srgbClr val="10151B"/>
    <a:srgbClr val="FEEEA3"/>
    <a:srgbClr val="08090E"/>
    <a:srgbClr val="08090D"/>
    <a:srgbClr val="192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1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0555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961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816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9982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365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22746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26567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3473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01678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06810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6671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7C0FF-311E-4395-BF5A-53B9FEB11AE4}" type="datetimeFigureOut">
              <a:rPr lang="th-TH" smtClean="0"/>
              <a:t>26/04/61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5418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618" y="4321874"/>
            <a:ext cx="2144112" cy="21441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6119" y="6129114"/>
            <a:ext cx="11585881" cy="724608"/>
          </a:xfrm>
          <a:prstGeom prst="rect">
            <a:avLst/>
          </a:prstGeom>
          <a:noFill/>
        </p:spPr>
        <p:txBody>
          <a:bodyPr wrap="square" lIns="108000" tIns="72000" bIns="36000" rtlCol="0">
            <a:spAutoFit/>
          </a:bodyPr>
          <a:lstStyle/>
          <a:p>
            <a:pPr algn="r" defTabSz="720000"/>
            <a:r>
              <a:rPr lang="th-TH" sz="2000" dirty="0" smtClean="0">
                <a:solidFill>
                  <a:schemeClr val="bg1"/>
                </a:solidFill>
                <a:latin typeface="AC Espressa" panose="02000000000000000000" pitchFamily="2" charset="0"/>
                <a:cs typeface="AC Espressa" panose="02000000000000000000" pitchFamily="2" charset="0"/>
              </a:rPr>
              <a:t>นางสาวจุฑาภรณ์ สิมมะลี 600510537  นางสาวชุติกาญจน์ เรือนสม 600510541  </a:t>
            </a:r>
          </a:p>
          <a:p>
            <a:pPr algn="r" defTabSz="720000"/>
            <a:r>
              <a:rPr lang="th-TH" sz="2000" dirty="0" smtClean="0">
                <a:solidFill>
                  <a:schemeClr val="bg1"/>
                </a:solidFill>
                <a:latin typeface="AC Espressa" panose="02000000000000000000" pitchFamily="2" charset="0"/>
                <a:cs typeface="AC Espressa" panose="02000000000000000000" pitchFamily="2" charset="0"/>
              </a:rPr>
              <a:t>นางสาวณัฐธิชา วงศ์ศรี 600510548  นายพัชรพล สดเอี่ยม 600510565  นายภรัณยู วงค์แสง 600510568</a:t>
            </a:r>
            <a:endParaRPr lang="th-TH" sz="2000" dirty="0">
              <a:solidFill>
                <a:schemeClr val="bg1"/>
              </a:solidFill>
              <a:latin typeface="AC Espressa" panose="02000000000000000000" pitchFamily="2" charset="0"/>
              <a:cs typeface="AC Espressa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1598" y="1602780"/>
            <a:ext cx="424026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 smtClean="0">
                <a:solidFill>
                  <a:schemeClr val="bg1"/>
                </a:solidFill>
                <a:effectLst>
                  <a:reflection blurRad="6350" stA="40000" endPos="30000" dir="5400000" sy="-100000" algn="bl" rotWithShape="0"/>
                </a:effectLst>
                <a:latin typeface="Ninja Naruto" panose="02000000000000000000" pitchFamily="2" charset="0"/>
                <a:cs typeface="SP Aftershock" panose="02000000000000000000" pitchFamily="2" charset="0"/>
              </a:rPr>
              <a:t>GH</a:t>
            </a:r>
            <a:r>
              <a:rPr lang="en-US" sz="10000" dirty="0" smtClean="0">
                <a:solidFill>
                  <a:srgbClr val="C00000"/>
                </a:solidFill>
                <a:effectLst>
                  <a:reflection blurRad="6350" stA="40000" endPos="30000" dir="5400000" sy="-100000" algn="bl" rotWithShape="0"/>
                </a:effectLst>
                <a:latin typeface="Ninja Naruto" panose="02000000000000000000" pitchFamily="2" charset="0"/>
                <a:cs typeface="SP Aftershock" panose="02000000000000000000" pitchFamily="2" charset="0"/>
              </a:rPr>
              <a:t>O</a:t>
            </a:r>
            <a:r>
              <a:rPr lang="en-US" sz="10000" dirty="0" smtClean="0">
                <a:solidFill>
                  <a:schemeClr val="bg1"/>
                </a:solidFill>
                <a:effectLst>
                  <a:reflection blurRad="6350" stA="40000" endPos="30000" dir="5400000" sy="-100000" algn="bl" rotWithShape="0"/>
                </a:effectLst>
                <a:latin typeface="Ninja Naruto" panose="02000000000000000000" pitchFamily="2" charset="0"/>
                <a:cs typeface="SP Aftershock" panose="02000000000000000000" pitchFamily="2" charset="0"/>
              </a:rPr>
              <a:t>ST</a:t>
            </a:r>
            <a:endParaRPr lang="th-TH" sz="10000" dirty="0">
              <a:solidFill>
                <a:schemeClr val="bg1"/>
              </a:solidFill>
              <a:effectLst>
                <a:reflection blurRad="6350" stA="40000" endPos="30000" dir="5400000" sy="-100000" algn="bl" rotWithShape="0"/>
              </a:effectLst>
              <a:latin typeface="Ninja Naruto" panose="02000000000000000000" pitchFamily="2" charset="0"/>
              <a:cs typeface="SP Aftershock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83587" y="3391870"/>
            <a:ext cx="463300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 smtClean="0">
                <a:solidFill>
                  <a:schemeClr val="bg1"/>
                </a:solidFill>
                <a:effectLst>
                  <a:reflection blurRad="6350" stA="40000" endPos="30000" dir="5400000" sy="-100000" algn="bl" rotWithShape="0"/>
                </a:effectLst>
                <a:latin typeface="Ninja Naruto" panose="02000000000000000000" pitchFamily="2" charset="0"/>
              </a:rPr>
              <a:t>SK</a:t>
            </a:r>
            <a:r>
              <a:rPr lang="en-US" sz="10000" dirty="0" smtClean="0">
                <a:solidFill>
                  <a:srgbClr val="C00000"/>
                </a:solidFill>
                <a:effectLst>
                  <a:reflection blurRad="6350" stA="40000" endPos="30000" dir="5400000" sy="-100000" algn="bl" rotWithShape="0"/>
                </a:effectLst>
                <a:latin typeface="Ninja Naruto" panose="02000000000000000000" pitchFamily="2" charset="0"/>
              </a:rPr>
              <a:t>U</a:t>
            </a:r>
            <a:r>
              <a:rPr lang="en-US" sz="10000" dirty="0" smtClean="0">
                <a:solidFill>
                  <a:schemeClr val="bg1"/>
                </a:solidFill>
                <a:effectLst>
                  <a:reflection blurRad="6350" stA="40000" endPos="30000" dir="5400000" sy="-100000" algn="bl" rotWithShape="0"/>
                </a:effectLst>
                <a:latin typeface="Ninja Naruto" panose="02000000000000000000" pitchFamily="2" charset="0"/>
              </a:rPr>
              <a:t>LL</a:t>
            </a:r>
            <a:endParaRPr lang="th-TH" sz="10000" dirty="0">
              <a:solidFill>
                <a:schemeClr val="bg1"/>
              </a:solidFill>
              <a:effectLst>
                <a:reflection blurRad="6350" stA="40000" endPos="30000" dir="5400000" sy="-100000" algn="bl" rotWithShape="0"/>
              </a:effectLst>
              <a:latin typeface="Ninja Naru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88653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815922"/>
            <a:ext cx="12192000" cy="32969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3258357" y="2137894"/>
            <a:ext cx="550984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นางสาวจุฑาภรณ์     สิมมะลี  </a:t>
            </a:r>
            <a:r>
              <a:rPr lang="en-US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600510537</a:t>
            </a:r>
          </a:p>
          <a:p>
            <a:r>
              <a:rPr lang="th-TH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นางสาวชุติกาญจน์  เรือนสม  </a:t>
            </a:r>
            <a:r>
              <a:rPr lang="en-US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600510541</a:t>
            </a:r>
          </a:p>
          <a:p>
            <a:r>
              <a:rPr lang="th-TH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นางสาวณัฐธิชา      วงศ์ศรี  </a:t>
            </a:r>
            <a:r>
              <a:rPr lang="en-US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 600510548</a:t>
            </a:r>
          </a:p>
          <a:p>
            <a:r>
              <a:rPr lang="th-TH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นายพัชรพล          สดเอี่ยม  </a:t>
            </a:r>
            <a:r>
              <a:rPr lang="en-US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600510565</a:t>
            </a:r>
          </a:p>
          <a:p>
            <a:r>
              <a:rPr lang="th-TH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นายภรัณยู           วงศ์แสง  </a:t>
            </a:r>
            <a:r>
              <a:rPr lang="en-US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600510568</a:t>
            </a:r>
            <a:endParaRPr lang="th-TH" sz="3200" dirty="0">
              <a:solidFill>
                <a:schemeClr val="bg1"/>
              </a:solidFill>
              <a:latin typeface="Fontcraft" panose="02000506000000020004" pitchFamily="2" charset="0"/>
              <a:cs typeface="Fontcraf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85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4" y="987233"/>
            <a:ext cx="11234057" cy="58707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6" y="311714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9" y="320304"/>
            <a:ext cx="1545021" cy="1545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53" y="402928"/>
            <a:ext cx="3774618" cy="1548920"/>
          </a:xfrm>
          <a:prstGeom prst="rect">
            <a:avLst/>
          </a:prstGeom>
          <a:effectLst>
            <a:outerShdw blurRad="2413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781659" y="801298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โจทย์หรือปัญหา</a:t>
            </a:r>
            <a:endParaRPr lang="th-TH" sz="3600" dirty="0">
              <a:solidFill>
                <a:srgbClr val="10151B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58" y="-185744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8" y="-188003"/>
            <a:ext cx="1545021" cy="15450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9538" y="2652043"/>
            <a:ext cx="49163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 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    สร้าง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เกมส์ที่ช่วยพัฒนาทักษะ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ทางด้าน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การพิมพ์ให้มีความถูกต้องแม่นยำและ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รวดเร็วด้วย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ภาษา </a:t>
            </a:r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Python 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ผ่าน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โมดูล </a:t>
            </a:r>
            <a:r>
              <a:rPr lang="en-US" sz="3200" dirty="0" err="1">
                <a:latin typeface="Fontcraft" panose="02000506000000020004" pitchFamily="2" charset="0"/>
                <a:cs typeface="Fontcraft" panose="02000506000000020004" pitchFamily="2" charset="0"/>
              </a:rPr>
              <a:t>Pygame</a:t>
            </a:r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 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โดยมองตัวละครในเกมส์เป็นแบบเชิงวัตถุ</a:t>
            </a:r>
            <a:endParaRPr lang="th-T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16" y="2151785"/>
            <a:ext cx="3269227" cy="3541662"/>
          </a:xfrm>
          <a:prstGeom prst="rect">
            <a:avLst/>
          </a:prstGeom>
          <a:effectLst>
            <a:outerShdw blurRad="1270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976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2" y="987233"/>
            <a:ext cx="10640292" cy="5544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6" y="311714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9" y="320304"/>
            <a:ext cx="1545021" cy="15450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58" y="-185744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8" y="-188003"/>
            <a:ext cx="1545021" cy="15450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6678" y="2198629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141A22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เครื่องมือที่ใช้</a:t>
            </a:r>
            <a:endParaRPr lang="th-TH" sz="3600" dirty="0">
              <a:solidFill>
                <a:srgbClr val="141A22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33" y="3063772"/>
            <a:ext cx="2176461" cy="2176461"/>
          </a:xfrm>
          <a:prstGeom prst="rect">
            <a:avLst/>
          </a:prstGeom>
          <a:effectLst>
            <a:outerShdw blurRad="762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113" y="3275461"/>
            <a:ext cx="1584541" cy="1568903"/>
          </a:xfrm>
          <a:prstGeom prst="rect">
            <a:avLst/>
          </a:prstGeom>
          <a:effectLst>
            <a:outerShdw blurRad="762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428" y="3560295"/>
            <a:ext cx="2917862" cy="1153468"/>
          </a:xfrm>
          <a:prstGeom prst="rect">
            <a:avLst/>
          </a:prstGeom>
          <a:effectLst>
            <a:outerShdw blurRad="762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518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5" y="987233"/>
            <a:ext cx="9878096" cy="53491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6" y="311714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9" y="320304"/>
            <a:ext cx="1545021" cy="1545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53" y="402928"/>
            <a:ext cx="3774618" cy="1548920"/>
          </a:xfrm>
          <a:prstGeom prst="rect">
            <a:avLst/>
          </a:prstGeom>
          <a:effectLst>
            <a:outerShdw blurRad="2413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010264" y="78701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วัตถุประสงค์</a:t>
            </a:r>
            <a:endParaRPr lang="th-TH" sz="3600" dirty="0">
              <a:solidFill>
                <a:srgbClr val="10151B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58" y="-185744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8" y="-188003"/>
            <a:ext cx="1545021" cy="15450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18606" y="2586464"/>
            <a:ext cx="703429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en-US" sz="3200" dirty="0" err="1">
                <a:latin typeface="Fontcraft" panose="02000506000000020004" pitchFamily="2" charset="0"/>
                <a:cs typeface="Fontcraft" panose="02000506000000020004" pitchFamily="2" charset="0"/>
              </a:rPr>
              <a:t>เพื่อให้ผู้เล่นได้ฝึกทักษะการใช้สมาธิ</a:t>
            </a:r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 </a:t>
            </a:r>
          </a:p>
          <a:p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en-US" sz="3200" dirty="0" err="1">
                <a:latin typeface="Fontcraft" panose="02000506000000020004" pitchFamily="2" charset="0"/>
                <a:cs typeface="Fontcraft" panose="02000506000000020004" pitchFamily="2" charset="0"/>
              </a:rPr>
              <a:t>เพื่อสร้างความสนุกสนานและความท้าทายในการเก็บคะแนน</a:t>
            </a:r>
            <a:endParaRPr lang="en-US" sz="3200" dirty="0"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en-US" sz="3200" dirty="0" err="1">
                <a:latin typeface="Fontcraft" panose="02000506000000020004" pitchFamily="2" charset="0"/>
                <a:cs typeface="Fontcraft" panose="02000506000000020004" pitchFamily="2" charset="0"/>
              </a:rPr>
              <a:t>เพื่อฝึกทักษะการพิมพ์และการจดจำคำศัพท์ภาษาอังกฤษ</a:t>
            </a:r>
            <a:endParaRPr lang="en-US" sz="3200" dirty="0"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en-US" sz="3200" dirty="0" err="1">
                <a:latin typeface="Fontcraft" panose="02000506000000020004" pitchFamily="2" charset="0"/>
                <a:cs typeface="Fontcraft" panose="02000506000000020004" pitchFamily="2" charset="0"/>
              </a:rPr>
              <a:t>เพื่อฝึกการทำงานเป็นทีมร่วมกับผู้อื่น</a:t>
            </a:r>
            <a:endParaRPr lang="en-US" sz="3200" dirty="0"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endParaRPr lang="th-T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651" y="4592882"/>
            <a:ext cx="1373590" cy="137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93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5" y="987233"/>
            <a:ext cx="10795379" cy="58707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6" y="311714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9" y="320304"/>
            <a:ext cx="1545021" cy="15450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9383" y="2285518"/>
            <a:ext cx="2380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rgbClr val="141A22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วิธีการเล่นเกม</a:t>
            </a:r>
            <a:endParaRPr lang="th-TH" sz="3600" dirty="0">
              <a:solidFill>
                <a:srgbClr val="141A22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58" y="-185744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8" y="-188003"/>
            <a:ext cx="1545021" cy="15450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0065" y="3337772"/>
            <a:ext cx="4528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   สามารถ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พิมพ์ข้อความบนแป้นพิมพ์ลงในช่องข้อความ โดยพิมคำศัพท์ลง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ไปเพื่อ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ทำให้ผีหายไป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134" y="2212891"/>
            <a:ext cx="3349245" cy="3628350"/>
          </a:xfrm>
          <a:prstGeom prst="rect">
            <a:avLst/>
          </a:prstGeom>
          <a:effectLst>
            <a:outerShdw blurRad="127000" dist="38100" dir="2700000" sx="103000" sy="103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202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01" y="987233"/>
            <a:ext cx="11000096" cy="58707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6" y="311714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9" y="320304"/>
            <a:ext cx="1545021" cy="1545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50" y="402928"/>
            <a:ext cx="4443413" cy="1548920"/>
          </a:xfrm>
          <a:prstGeom prst="rect">
            <a:avLst/>
          </a:prstGeom>
          <a:effectLst>
            <a:outerShdw blurRad="2413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367313" y="787010"/>
            <a:ext cx="338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แนวทางการแก้ปัญหา</a:t>
            </a:r>
            <a:endParaRPr lang="th-TH" sz="3600" dirty="0">
              <a:solidFill>
                <a:srgbClr val="10151B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58" y="-185744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8" y="-188003"/>
            <a:ext cx="1545021" cy="15450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30473" y="2790421"/>
            <a:ext cx="52774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ใช้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โมดุล </a:t>
            </a:r>
            <a:r>
              <a:rPr lang="en-US" sz="3200" dirty="0" err="1">
                <a:latin typeface="Fontcraft" panose="02000506000000020004" pitchFamily="2" charset="0"/>
                <a:cs typeface="Fontcraft" panose="02000506000000020004" pitchFamily="2" charset="0"/>
              </a:rPr>
              <a:t>Pygame</a:t>
            </a:r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 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เพื่อจัดการกับไฟล์ภาพและ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เสียง  วาด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ภาพและลงสีด้วยโปรแกรม </a:t>
            </a:r>
            <a:r>
              <a:rPr lang="en-US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Photoshop</a:t>
            </a:r>
          </a:p>
          <a:p>
            <a:r>
              <a:rPr lang="en-US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ใช้การสุ่มเพื่อให้เกิดความหลากหลาย และไม่ซ้ำกันในการรับแต่ละครั้ง</a:t>
            </a:r>
            <a:endParaRPr lang="th-TH" sz="3200" dirty="0">
              <a:latin typeface="Fontcraft" panose="02000506000000020004" pitchFamily="2" charset="0"/>
              <a:cs typeface="Fontcraft" panose="0200050600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8" y="2308033"/>
            <a:ext cx="3314277" cy="3593727"/>
          </a:xfrm>
          <a:prstGeom prst="rect">
            <a:avLst/>
          </a:prstGeom>
          <a:effectLst>
            <a:outerShdw blurRad="88900" dist="38100" dir="2700000" sx="103000" sy="103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5953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30" y="987233"/>
            <a:ext cx="11511669" cy="58707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6" y="311714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9" y="320304"/>
            <a:ext cx="1545021" cy="1545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53" y="402928"/>
            <a:ext cx="3774618" cy="1548920"/>
          </a:xfrm>
          <a:prstGeom prst="rect">
            <a:avLst/>
          </a:prstGeom>
          <a:effectLst>
            <a:outerShdw blurRad="2413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638781" y="787010"/>
            <a:ext cx="2855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โปรแกรมที่พัฒนา</a:t>
            </a:r>
            <a:endParaRPr lang="th-TH" sz="3600" dirty="0">
              <a:solidFill>
                <a:srgbClr val="10151B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58" y="-185744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8" y="-188003"/>
            <a:ext cx="1545021" cy="15450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46415" y="4954140"/>
            <a:ext cx="446949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Fontcraft" panose="02000506000000020004" pitchFamily="2" charset="0"/>
                <a:cs typeface="Fontcraft" panose="02000506000000020004" pitchFamily="2" charset="0"/>
              </a:rPr>
              <a:t>รูปแบบข้อมูลนำเข้า (</a:t>
            </a:r>
            <a:r>
              <a:rPr lang="en-US" dirty="0">
                <a:latin typeface="Fontcraft" panose="02000506000000020004" pitchFamily="2" charset="0"/>
                <a:cs typeface="Fontcraft" panose="02000506000000020004" pitchFamily="2" charset="0"/>
              </a:rPr>
              <a:t>Input specification)</a:t>
            </a:r>
          </a:p>
          <a:p>
            <a:r>
              <a:rPr lang="en-US" dirty="0" smtClean="0">
                <a:latin typeface="Fontcraft" panose="02000506000000020004" pitchFamily="2" charset="0"/>
                <a:cs typeface="Fontcraft" panose="02000506000000020004" pitchFamily="2" charset="0"/>
              </a:rPr>
              <a:t>    - </a:t>
            </a:r>
            <a:r>
              <a:rPr lang="th-TH" dirty="0">
                <a:latin typeface="Fontcraft" panose="02000506000000020004" pitchFamily="2" charset="0"/>
                <a:cs typeface="Fontcraft" panose="02000506000000020004" pitchFamily="2" charset="0"/>
              </a:rPr>
              <a:t>เมาส์สำหรับกดเลือกเมนู</a:t>
            </a:r>
          </a:p>
          <a:p>
            <a:r>
              <a:rPr lang="th-TH" dirty="0" smtClean="0">
                <a:latin typeface="Fontcraft" panose="02000506000000020004" pitchFamily="2" charset="0"/>
                <a:cs typeface="Fontcraft" panose="02000506000000020004" pitchFamily="2" charset="0"/>
              </a:rPr>
              <a:t>    - </a:t>
            </a:r>
            <a:r>
              <a:rPr lang="th-TH" dirty="0">
                <a:latin typeface="Fontcraft" panose="02000506000000020004" pitchFamily="2" charset="0"/>
                <a:cs typeface="Fontcraft" panose="02000506000000020004" pitchFamily="2" charset="0"/>
              </a:rPr>
              <a:t>คีย์บอร์ดสำหรับพิมพ์คำศัพท์   </a:t>
            </a:r>
          </a:p>
          <a:p>
            <a:endParaRPr lang="th-TH" dirty="0">
              <a:latin typeface="Fontcraft" panose="02000506000000020004" pitchFamily="2" charset="0"/>
              <a:cs typeface="Fontcraft" panose="0200050600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00325" y="4954140"/>
            <a:ext cx="52998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Fontcraft" panose="02000506000000020004" pitchFamily="2" charset="0"/>
                <a:cs typeface="Fontcraft" panose="02000506000000020004" pitchFamily="2" charset="0"/>
              </a:rPr>
              <a:t>รูปแบบการแสดงผล (</a:t>
            </a:r>
            <a:r>
              <a:rPr lang="en-US" dirty="0">
                <a:latin typeface="Fontcraft" panose="02000506000000020004" pitchFamily="2" charset="0"/>
                <a:cs typeface="Fontcraft" panose="02000506000000020004" pitchFamily="2" charset="0"/>
              </a:rPr>
              <a:t>Output specification)</a:t>
            </a:r>
          </a:p>
          <a:p>
            <a:r>
              <a:rPr lang="en-US" dirty="0">
                <a:latin typeface="Fontcraft" panose="02000506000000020004" pitchFamily="2" charset="0"/>
                <a:cs typeface="Fontcraft" panose="02000506000000020004" pitchFamily="2" charset="0"/>
              </a:rPr>
              <a:t>    - </a:t>
            </a:r>
            <a:r>
              <a:rPr lang="th-TH" dirty="0">
                <a:latin typeface="Fontcraft" panose="02000506000000020004" pitchFamily="2" charset="0"/>
                <a:cs typeface="Fontcraft" panose="02000506000000020004" pitchFamily="2" charset="0"/>
              </a:rPr>
              <a:t>ประมวลผลภาพและเสียงของเกมส์แบบต่อเนื่อง</a:t>
            </a:r>
          </a:p>
          <a:p>
            <a:r>
              <a:rPr lang="th-TH" dirty="0">
                <a:latin typeface="Fontcraft" panose="02000506000000020004" pitchFamily="2" charset="0"/>
                <a:cs typeface="Fontcraft" panose="02000506000000020004" pitchFamily="2" charset="0"/>
              </a:rPr>
              <a:t>    </a:t>
            </a:r>
            <a:endParaRPr lang="th-TH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60" y="2051104"/>
            <a:ext cx="2511186" cy="2739861"/>
          </a:xfrm>
          <a:prstGeom prst="rect">
            <a:avLst/>
          </a:prstGeom>
          <a:effectLst>
            <a:outerShdw blurRad="762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01" y="2048033"/>
            <a:ext cx="2521796" cy="2742932"/>
          </a:xfrm>
          <a:prstGeom prst="rect">
            <a:avLst/>
          </a:prstGeom>
          <a:effectLst>
            <a:outerShdw blurRad="76200" dist="38100" dir="2700000" sx="103000" sy="103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9006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31" y="987233"/>
            <a:ext cx="11401426" cy="58707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6" y="311714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9" y="320304"/>
            <a:ext cx="1545021" cy="1545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402928"/>
            <a:ext cx="5372100" cy="1548920"/>
          </a:xfrm>
          <a:prstGeom prst="rect">
            <a:avLst/>
          </a:prstGeom>
          <a:effectLst>
            <a:outerShdw blurRad="2413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938692" y="787010"/>
            <a:ext cx="418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จุดเด่น</a:t>
            </a:r>
            <a:r>
              <a:rPr lang="en-US" sz="36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/</a:t>
            </a:r>
            <a:r>
              <a:rPr lang="th-TH" sz="36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ข้อจำกัดโปรแกรม</a:t>
            </a:r>
            <a:endParaRPr lang="th-TH" sz="3600" dirty="0">
              <a:solidFill>
                <a:srgbClr val="10151B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58" y="-185744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8" y="-188003"/>
            <a:ext cx="1545021" cy="15450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904" y="2207251"/>
            <a:ext cx="3353382" cy="3736313"/>
          </a:xfrm>
          <a:prstGeom prst="rect">
            <a:avLst/>
          </a:prstGeom>
          <a:effectLst>
            <a:outerShdw blurRad="762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1269242" y="2074680"/>
            <a:ext cx="57047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จุด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เด่นของโปรแกรม</a:t>
            </a:r>
            <a:endParaRPr lang="th-TH" sz="3200" dirty="0"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r>
              <a:rPr lang="th-TH" dirty="0" smtClean="0">
                <a:latin typeface="Fontcraft" panose="02000506000000020004" pitchFamily="2" charset="0"/>
                <a:cs typeface="Fontcraft" panose="02000506000000020004" pitchFamily="2" charset="0"/>
              </a:rPr>
              <a:t> </a:t>
            </a:r>
            <a:r>
              <a:rPr lang="en-US" dirty="0" smtClean="0">
                <a:latin typeface="Fontcraft" panose="02000506000000020004" pitchFamily="2" charset="0"/>
                <a:cs typeface="Fontcraft" panose="02000506000000020004" pitchFamily="2" charset="0"/>
              </a:rPr>
              <a:t> </a:t>
            </a:r>
            <a:r>
              <a:rPr lang="en-US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-</a:t>
            </a:r>
            <a:r>
              <a:rPr lang="th-TH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มี</a:t>
            </a:r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ฉากเนื้อเรื่องก่อนเริ่มเกมส์</a:t>
            </a:r>
          </a:p>
          <a:p>
            <a:r>
              <a:rPr lang="th-TH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</a:t>
            </a:r>
            <a:r>
              <a:rPr lang="en-US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-</a:t>
            </a:r>
            <a:r>
              <a:rPr lang="th-TH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มี</a:t>
            </a:r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เสียง </a:t>
            </a:r>
            <a:r>
              <a:rPr lang="en-US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sound track </a:t>
            </a:r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ต่อเนื่องขณะเล่น </a:t>
            </a:r>
            <a:r>
              <a:rPr lang="th-TH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รวมถึง </a:t>
            </a:r>
            <a:r>
              <a:rPr lang="en-US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      </a:t>
            </a:r>
            <a:endParaRPr lang="en-US" dirty="0" smtClean="0">
              <a:solidFill>
                <a:srgbClr val="141A22"/>
              </a:solidFill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r>
              <a:rPr lang="en-US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</a:t>
            </a:r>
            <a:r>
              <a:rPr lang="en-US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 sound </a:t>
            </a:r>
            <a:r>
              <a:rPr lang="en-US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effect </a:t>
            </a:r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เมื่อจัดการกับ </a:t>
            </a:r>
            <a:r>
              <a:rPr lang="en-US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Ghost </a:t>
            </a:r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ได้</a:t>
            </a:r>
            <a:r>
              <a:rPr lang="th-TH" sz="3200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สำเร็จ</a:t>
            </a:r>
          </a:p>
          <a:p>
            <a:endParaRPr lang="th-TH" sz="3200" dirty="0" smtClean="0"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ข้อจำกัดของโปรแกรม</a:t>
            </a:r>
            <a:endParaRPr lang="th-TH" sz="3200" dirty="0"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r>
              <a:rPr lang="th-TH" dirty="0" smtClean="0">
                <a:latin typeface="Fontcraft" panose="02000506000000020004" pitchFamily="2" charset="0"/>
                <a:cs typeface="Fontcraft" panose="02000506000000020004" pitchFamily="2" charset="0"/>
              </a:rPr>
              <a:t>   </a:t>
            </a:r>
            <a:r>
              <a:rPr lang="en-US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-</a:t>
            </a:r>
            <a:r>
              <a:rPr lang="th-TH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หน้าจอ</a:t>
            </a:r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การแสดงผลของเกมส์จำกัดไว้ที่ 600</a:t>
            </a:r>
            <a:r>
              <a:rPr lang="en-US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x650</a:t>
            </a:r>
          </a:p>
          <a:p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</a:t>
            </a:r>
            <a:r>
              <a:rPr lang="th-TH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</a:t>
            </a:r>
            <a:r>
              <a:rPr lang="en-US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th-TH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สามารถ</a:t>
            </a:r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เล่นได้แค่ผู้เล่นเดียว</a:t>
            </a:r>
            <a:endParaRPr lang="th-TH" sz="2400" dirty="0">
              <a:solidFill>
                <a:srgbClr val="141A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352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26397" y="402928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35521" y="351951"/>
            <a:ext cx="1545021" cy="1545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2928"/>
            <a:ext cx="3000777" cy="1548920"/>
          </a:xfrm>
          <a:prstGeom prst="rect">
            <a:avLst/>
          </a:prstGeom>
          <a:effectLst>
            <a:outerShdw blurRad="2413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953718" y="801298"/>
            <a:ext cx="2263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แหล่งอ้างอิง</a:t>
            </a:r>
            <a:endParaRPr lang="th-TH" sz="4000" dirty="0">
              <a:solidFill>
                <a:srgbClr val="10151B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3105" y="351952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33101" y="402928"/>
            <a:ext cx="1545021" cy="15450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937" y="351951"/>
            <a:ext cx="1545021" cy="15450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31372" y="402928"/>
            <a:ext cx="1545021" cy="15450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71736" y="2346319"/>
            <a:ext cx="98013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en-US" sz="4000" dirty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http://www.vincaskola.rs/kursevi/adobe-photoshop/</a:t>
            </a:r>
            <a:endParaRPr lang="en-US" sz="4000" dirty="0" smtClean="0">
              <a:solidFill>
                <a:schemeClr val="bg1"/>
              </a:solidFill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r>
              <a:rPr lang="en-US" sz="40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en-US" sz="4000" dirty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www.artefact.nl/en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en-US" sz="4000" dirty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https://</a:t>
            </a:r>
            <a:r>
              <a:rPr lang="en-US" sz="40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hackforums.net/showthread.php?tid=3280099</a:t>
            </a:r>
            <a:endParaRPr lang="en-US" sz="4000" dirty="0">
              <a:solidFill>
                <a:schemeClr val="bg1"/>
              </a:solidFill>
              <a:latin typeface="Fontcraft" panose="02000506000000020004" pitchFamily="2" charset="0"/>
              <a:cs typeface="Fontcraf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0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286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Ninja Naruto</vt:lpstr>
      <vt:lpstr>Cordia New</vt:lpstr>
      <vt:lpstr>AC Espressa</vt:lpstr>
      <vt:lpstr>Calibri</vt:lpstr>
      <vt:lpstr>SP Aftershock</vt:lpstr>
      <vt:lpstr>Fontcraft</vt:lpstr>
      <vt:lpstr>WP DOMINO novel</vt:lpstr>
      <vt:lpstr>Angsana New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75</cp:revision>
  <dcterms:created xsi:type="dcterms:W3CDTF">2018-04-17T07:24:16Z</dcterms:created>
  <dcterms:modified xsi:type="dcterms:W3CDTF">2018-04-26T14:44:10Z</dcterms:modified>
</cp:coreProperties>
</file>